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Hypertext - Links between systems or, in this case, websites.</a:t>
            </a:r>
          </a:p>
          <a:p>
            <a:pPr/>
            <a:r>
              <a:t>Markup language - System by which symbols are inserted into text documents to control structure, formatting, and relationships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Hypertext - Links between systems or, in this case, websites.</a:t>
            </a:r>
          </a:p>
          <a:p>
            <a:pPr/>
            <a:r>
              <a:t>Markup language - System by which symbols are inserted into text documents to control structure, formatting, and relationships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4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wl of pappardelle pasta with parsley butter, roasted hazelnuts, and shaved parmesan cheese"/>
          <p:cNvSpPr/>
          <p:nvPr>
            <p:ph type="pic" sz="half" idx="21"/>
          </p:nvPr>
        </p:nvSpPr>
        <p:spPr>
          <a:xfrm>
            <a:off x="14078244" y="2221956"/>
            <a:ext cx="9167747" cy="1222366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7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" name="Assignment:"/>
          <p:cNvSpPr txBox="1"/>
          <p:nvPr>
            <p:ph type="body" sz="quarter" idx="22"/>
          </p:nvPr>
        </p:nvSpPr>
        <p:spPr>
          <a:xfrm>
            <a:off x="1206500" y="3130550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5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69" name="Going Live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Going Live!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Boxes Upon Box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Boxes Upon Boxes</a:t>
            </a:r>
          </a:p>
        </p:txBody>
      </p:sp>
      <p:pic>
        <p:nvPicPr>
          <p:cNvPr id="232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1739" y="4324509"/>
            <a:ext cx="8620644" cy="506733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33" name="Rectangle 6"/>
          <p:cNvSpPr txBox="1"/>
          <p:nvPr/>
        </p:nvSpPr>
        <p:spPr>
          <a:xfrm>
            <a:off x="5902500" y="10248657"/>
            <a:ext cx="12579000" cy="1487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defTabSz="914400"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SS Positi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  <p:sp>
        <p:nvSpPr>
          <p:cNvPr id="236" name="We can orient our HTML elements in relation to space with CSS positioning (static, relative, fixed, absolute)."/>
          <p:cNvSpPr txBox="1"/>
          <p:nvPr>
            <p:ph type="body" idx="25"/>
          </p:nvPr>
        </p:nvSpPr>
        <p:spPr>
          <a:xfrm>
            <a:off x="5534561" y="11242593"/>
            <a:ext cx="13631016" cy="1279274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 We can orient our HTML elements in relation to space with CSS positioning 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(static, relative, fixed, absolute)</a:t>
            </a:r>
            <a:r>
              <a:t>.</a:t>
            </a:r>
          </a:p>
        </p:txBody>
      </p:sp>
      <p:pic>
        <p:nvPicPr>
          <p:cNvPr id="237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4383" y="3164237"/>
            <a:ext cx="9231579" cy="759232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How to Learn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Learn…</a:t>
            </a:r>
          </a:p>
        </p:txBody>
      </p:sp>
      <p:pic>
        <p:nvPicPr>
          <p:cNvPr id="24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59291" y="3450058"/>
            <a:ext cx="9367647" cy="187353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4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0" t="6131" r="0" b="6131"/>
          <a:stretch>
            <a:fillRect/>
          </a:stretch>
        </p:blipFill>
        <p:spPr>
          <a:xfrm>
            <a:off x="13569275" y="9934267"/>
            <a:ext cx="9367648" cy="205624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244" name="Group"/>
          <p:cNvGrpSpPr/>
          <p:nvPr/>
        </p:nvGrpSpPr>
        <p:grpSpPr>
          <a:xfrm>
            <a:off x="14912566" y="5347123"/>
            <a:ext cx="6900154" cy="2056246"/>
            <a:chOff x="1233746" y="0"/>
            <a:chExt cx="6900153" cy="2056245"/>
          </a:xfrm>
        </p:grpSpPr>
        <p:sp>
          <p:nvSpPr>
            <p:cNvPr id="242" name="Rectangle"/>
            <p:cNvSpPr/>
            <p:nvPr/>
          </p:nvSpPr>
          <p:spPr>
            <a:xfrm>
              <a:off x="1256002" y="7477"/>
              <a:ext cx="6855834" cy="20412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243" name="Bowl of pappardelle pasta with parsley butter, roasted hazelnuts, and shaved parmesan cheese" descr="Bowl of pappardelle pasta with parsley butter, roasted hazelnuts, and shaved parmesan chees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233746" y="0"/>
              <a:ext cx="6900155" cy="2056246"/>
            </a:xfrm>
            <a:prstGeom prst="rect">
              <a:avLst/>
            </a:prstGeom>
            <a:ln w="63500" cap="flat">
              <a:solidFill>
                <a:srgbClr val="C0C0C0"/>
              </a:solidFill>
              <a:prstDash val="solid"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45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51166" y="7784744"/>
            <a:ext cx="3732925" cy="373292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eneral Questions / Issu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Questions / Issues?</a:t>
            </a:r>
          </a:p>
        </p:txBody>
      </p:sp>
      <p:pic>
        <p:nvPicPr>
          <p:cNvPr id="248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rcRect l="1661" t="0" r="1661" b="0"/>
          <a:stretch>
            <a:fillRect/>
          </a:stretch>
        </p:blipFill>
        <p:spPr>
          <a:xfrm>
            <a:off x="6540811" y="4940167"/>
            <a:ext cx="11618689" cy="687280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ap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ivs, Sections, Navs, Etc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Divs, Sections, Navs, Etc…</a:t>
            </a:r>
          </a:p>
        </p:txBody>
      </p:sp>
      <p:pic>
        <p:nvPicPr>
          <p:cNvPr id="2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7160" r="0" b="67440"/>
          <a:stretch>
            <a:fillRect/>
          </a:stretch>
        </p:blipFill>
        <p:spPr>
          <a:xfrm>
            <a:off x="303735" y="6822657"/>
            <a:ext cx="11520387" cy="113501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4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0" t="0" r="24817" b="78208"/>
          <a:stretch>
            <a:fillRect/>
          </a:stretch>
        </p:blipFill>
        <p:spPr>
          <a:xfrm>
            <a:off x="10210412" y="5143690"/>
            <a:ext cx="12313813" cy="119520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5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904" y="3347270"/>
            <a:ext cx="8978402" cy="202066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6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26857" y="11566953"/>
            <a:ext cx="14363121" cy="152404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7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22566" y="6854032"/>
            <a:ext cx="9540806" cy="172641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8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0391" y="9260500"/>
            <a:ext cx="13480609" cy="146600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Divs, Sections, Navs, Etc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Divs, Sections, Navs, Etc…</a:t>
            </a:r>
          </a:p>
        </p:txBody>
      </p:sp>
      <p:pic>
        <p:nvPicPr>
          <p:cNvPr id="261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1940" y="3540720"/>
            <a:ext cx="8840032" cy="663458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62" name="CustomShape 2"/>
          <p:cNvSpPr txBox="1"/>
          <p:nvPr/>
        </p:nvSpPr>
        <p:spPr>
          <a:xfrm>
            <a:off x="5598221" y="10996683"/>
            <a:ext cx="13187558" cy="1384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914400"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All web layouts are inherently composed of containers, traditionally called “</a:t>
            </a:r>
            <a:r>
              <a:rPr b="1"/>
              <a:t>divs.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ivs, Sections, Navs, Etc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Divs, Sections, Navs, Etc…</a:t>
            </a:r>
          </a:p>
        </p:txBody>
      </p:sp>
      <p:pic>
        <p:nvPicPr>
          <p:cNvPr id="26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0268" y="3666299"/>
            <a:ext cx="14043609" cy="651194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66" name="CustomShape 2"/>
          <p:cNvSpPr txBox="1"/>
          <p:nvPr/>
        </p:nvSpPr>
        <p:spPr>
          <a:xfrm>
            <a:off x="3398761" y="10611399"/>
            <a:ext cx="17586478" cy="227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000000"/>
                </a:solidFill>
              </a:defRPr>
            </a:pPr>
            <a:r>
              <a:t> HTML5 introduced the concept of </a:t>
            </a:r>
            <a:r>
              <a:t>“semantic layouts,” </a:t>
            </a:r>
            <a:r>
              <a:t>meaning “divs” could be given more meaningful names.</a:t>
            </a:r>
          </a:p>
          <a:p>
            <a:pPr>
              <a:defRPr sz="3600">
                <a:solidFill>
                  <a:srgbClr val="000000"/>
                </a:solidFill>
              </a:defRPr>
            </a:pPr>
          </a:p>
          <a:p>
            <a:pPr>
              <a:defRPr sz="3600">
                <a:solidFill>
                  <a:srgbClr val="000000"/>
                </a:solidFill>
              </a:defRPr>
            </a:pPr>
            <a:r>
              <a:t> In theory, this helps with organization and search engine optimization.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ivs, Sections, Navs, Etc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Divs, Sections, Navs, Etc…</a:t>
            </a:r>
          </a:p>
        </p:txBody>
      </p:sp>
      <p:pic>
        <p:nvPicPr>
          <p:cNvPr id="269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601" y="3333635"/>
            <a:ext cx="10029078" cy="953067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70" name="CustomShape 2"/>
          <p:cNvSpPr/>
          <p:nvPr/>
        </p:nvSpPr>
        <p:spPr>
          <a:xfrm>
            <a:off x="11541042" y="3130550"/>
            <a:ext cx="12209515" cy="552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cubicBezTo>
                  <a:pt x="18000" y="21600"/>
                  <a:pt x="14400" y="21600"/>
                  <a:pt x="10800" y="21600"/>
                </a:cubicBezTo>
                <a:cubicBezTo>
                  <a:pt x="7200" y="21600"/>
                  <a:pt x="3600" y="21600"/>
                  <a:pt x="0" y="21600"/>
                </a:cubicBez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533400" indent="-533400" algn="l" defTabSz="914400">
              <a:buSzPct val="123000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That said… many (if not most) websites, seem to still be using basic </a:t>
            </a:r>
            <a:r>
              <a:rPr b="1"/>
              <a:t>divs. </a:t>
            </a:r>
            <a:endParaRPr b="1"/>
          </a:p>
          <a:p>
            <a:pPr marL="533400" indent="-533400" algn="l" defTabSz="914400">
              <a:buSzPct val="123000"/>
              <a:buChar char="•"/>
              <a:defRPr sz="4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533400" indent="-533400" algn="l" defTabSz="914400">
              <a:buSzPct val="123000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There are reasons for this that we’ll showcase in later sections.</a:t>
            </a:r>
          </a:p>
          <a:p>
            <a:pPr marL="533400" indent="-533400" algn="l" defTabSz="914400">
              <a:buSzPct val="123000"/>
              <a:buChar char="•"/>
              <a:defRPr sz="4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533400" indent="-533400" algn="l" defTabSz="914400">
              <a:buSzPct val="123000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Additionally, it’s possible to include “semantics” by using id names and classes.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ivs, Sections, Navs, Etc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Divs, Sections, Navs, Etc…</a:t>
            </a:r>
          </a:p>
        </p:txBody>
      </p:sp>
      <p:sp>
        <p:nvSpPr>
          <p:cNvPr id="273" name="CustomShape 2"/>
          <p:cNvSpPr txBox="1"/>
          <p:nvPr/>
        </p:nvSpPr>
        <p:spPr>
          <a:xfrm>
            <a:off x="3398761" y="10279732"/>
            <a:ext cx="17586478" cy="251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914400"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Bottom line:</a:t>
            </a:r>
          </a:p>
          <a:p>
            <a:pPr algn="l" defTabSz="914400"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Follow your homework’s instructions. But when you get out in the “real world,” follow the convention of where you work!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3359470" y="3925300"/>
            <a:ext cx="5473060" cy="5598805"/>
            <a:chOff x="0" y="0"/>
            <a:chExt cx="5473059" cy="5598803"/>
          </a:xfrm>
        </p:grpSpPr>
        <p:sp>
          <p:nvSpPr>
            <p:cNvPr id="274" name="CustomShape 2"/>
            <p:cNvSpPr txBox="1"/>
            <p:nvPr/>
          </p:nvSpPr>
          <p:spPr>
            <a:xfrm>
              <a:off x="0" y="0"/>
              <a:ext cx="5473060" cy="5598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914400">
                <a:defRPr b="1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div?</a:t>
              </a:r>
            </a:p>
          </p:txBody>
        </p:sp>
        <p:sp>
          <p:nvSpPr>
            <p:cNvPr id="275" name="Rectangle"/>
            <p:cNvSpPr/>
            <p:nvPr/>
          </p:nvSpPr>
          <p:spPr>
            <a:xfrm>
              <a:off x="38924" y="81595"/>
              <a:ext cx="5395212" cy="5515831"/>
            </a:xfrm>
            <a:prstGeom prst="rect">
              <a:avLst/>
            </a:prstGeom>
            <a:noFill/>
            <a:ln w="63500" cap="flat">
              <a:solidFill>
                <a:srgbClr val="C0C0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13152009" y="3925300"/>
            <a:ext cx="5473060" cy="5598805"/>
            <a:chOff x="0" y="0"/>
            <a:chExt cx="5473059" cy="5598803"/>
          </a:xfrm>
        </p:grpSpPr>
        <p:sp>
          <p:nvSpPr>
            <p:cNvPr id="277" name="CustomShape 2"/>
            <p:cNvSpPr txBox="1"/>
            <p:nvPr/>
          </p:nvSpPr>
          <p:spPr>
            <a:xfrm>
              <a:off x="0" y="0"/>
              <a:ext cx="5473060" cy="5598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914400">
                <a:defRPr b="1" sz="4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section?</a:t>
              </a:r>
            </a:p>
          </p:txBody>
        </p:sp>
        <p:sp>
          <p:nvSpPr>
            <p:cNvPr id="278" name="Rectangle"/>
            <p:cNvSpPr/>
            <p:nvPr/>
          </p:nvSpPr>
          <p:spPr>
            <a:xfrm>
              <a:off x="38924" y="81595"/>
              <a:ext cx="5395212" cy="5515831"/>
            </a:xfrm>
            <a:prstGeom prst="rect">
              <a:avLst/>
            </a:prstGeom>
            <a:noFill/>
            <a:ln w="63500" cap="flat">
              <a:solidFill>
                <a:srgbClr val="C0C0C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e Journey So Far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Journey So Far!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lasses vs I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Classes vs IDs</a:t>
            </a:r>
          </a:p>
        </p:txBody>
      </p:sp>
      <p:sp>
        <p:nvSpPr>
          <p:cNvPr id="282" name="When choosing between a CSS ID and a CSS Class follow the convention:…"/>
          <p:cNvSpPr txBox="1"/>
          <p:nvPr>
            <p:ph type="body" idx="22"/>
          </p:nvPr>
        </p:nvSpPr>
        <p:spPr>
          <a:xfrm>
            <a:off x="1250368" y="10073656"/>
            <a:ext cx="22199402" cy="2474140"/>
          </a:xfrm>
          <a:prstGeom prst="rect">
            <a:avLst/>
          </a:prstGeom>
        </p:spPr>
        <p:txBody>
          <a:bodyPr/>
          <a:lstStyle/>
          <a:p>
            <a:pPr marL="0" indent="0" defTabSz="822959">
              <a:lnSpc>
                <a:spcPct val="100000"/>
              </a:lnSpc>
              <a:spcBef>
                <a:spcPts val="0"/>
              </a:spcBef>
              <a:buSzTx/>
              <a:buNone/>
              <a:defRPr sz="3239">
                <a:latin typeface="Arial"/>
                <a:ea typeface="Arial"/>
                <a:cs typeface="Arial"/>
                <a:sym typeface="Arial"/>
              </a:defRPr>
            </a:pPr>
            <a:r>
              <a:t>When choosing between a CSS ID and a CSS Class follow the convention: </a:t>
            </a:r>
          </a:p>
          <a:p>
            <a:pPr marL="0" indent="0" defTabSz="822959">
              <a:lnSpc>
                <a:spcPct val="100000"/>
              </a:lnSpc>
              <a:spcBef>
                <a:spcPts val="0"/>
              </a:spcBef>
              <a:buSzTx/>
              <a:buNone/>
              <a:defRPr sz="3239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411479" indent="-411479" defTabSz="822959">
              <a:lnSpc>
                <a:spcPct val="100000"/>
              </a:lnSpc>
              <a:spcBef>
                <a:spcPts val="0"/>
              </a:spcBef>
              <a:defRPr b="1" sz="3239">
                <a:latin typeface="Arial"/>
                <a:ea typeface="Arial"/>
                <a:cs typeface="Arial"/>
                <a:sym typeface="Arial"/>
              </a:defRPr>
            </a:pPr>
            <a:r>
              <a:t> Classes (.classname) </a:t>
            </a:r>
            <a:r>
              <a:rPr b="0"/>
              <a:t>are to be used if the same style will be used on multiple HTML elements.</a:t>
            </a:r>
            <a:endParaRPr b="0"/>
          </a:p>
          <a:p>
            <a:pPr marL="411479" indent="-411479" defTabSz="822959">
              <a:lnSpc>
                <a:spcPct val="100000"/>
              </a:lnSpc>
              <a:spcBef>
                <a:spcPts val="0"/>
              </a:spcBef>
              <a:defRPr sz="3239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11479" indent="-411479" defTabSz="822959">
              <a:lnSpc>
                <a:spcPct val="100000"/>
              </a:lnSpc>
              <a:spcBef>
                <a:spcPts val="0"/>
              </a:spcBef>
              <a:defRPr b="1" sz="3239">
                <a:latin typeface="Arial"/>
                <a:ea typeface="Arial"/>
                <a:cs typeface="Arial"/>
                <a:sym typeface="Arial"/>
              </a:defRPr>
            </a:pPr>
            <a:r>
              <a:t> IDs (#idname) </a:t>
            </a:r>
            <a:r>
              <a:rPr b="0"/>
              <a:t>are to be used if a style is </a:t>
            </a:r>
            <a:r>
              <a:rPr b="0" i="1"/>
              <a:t>unique </a:t>
            </a:r>
            <a:r>
              <a:rPr b="0"/>
              <a:t>to that HTML element.</a:t>
            </a:r>
          </a:p>
        </p:txBody>
      </p:sp>
      <p:pic>
        <p:nvPicPr>
          <p:cNvPr id="283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0" t="0" r="49071" b="0"/>
          <a:stretch>
            <a:fillRect/>
          </a:stretch>
        </p:blipFill>
        <p:spPr>
          <a:xfrm>
            <a:off x="1298161" y="4284076"/>
            <a:ext cx="8425546" cy="435367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84" name="CustomShape 3"/>
          <p:cNvSpPr txBox="1"/>
          <p:nvPr/>
        </p:nvSpPr>
        <p:spPr>
          <a:xfrm>
            <a:off x="1997488" y="3455654"/>
            <a:ext cx="7027004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l" defTabSz="914400">
              <a:defRPr b="1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Classes = Barcode (all iPhones)</a:t>
            </a:r>
          </a:p>
        </p:txBody>
      </p:sp>
      <p:pic>
        <p:nvPicPr>
          <p:cNvPr id="285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50998" t="0" r="0" b="0"/>
          <a:stretch>
            <a:fillRect/>
          </a:stretch>
        </p:blipFill>
        <p:spPr>
          <a:xfrm>
            <a:off x="13098362" y="4451621"/>
            <a:ext cx="8106722" cy="435367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86" name="CustomShape 3"/>
          <p:cNvSpPr txBox="1"/>
          <p:nvPr/>
        </p:nvSpPr>
        <p:spPr>
          <a:xfrm>
            <a:off x="12228706" y="3455654"/>
            <a:ext cx="9845883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l" defTabSz="914400">
              <a:defRPr b="1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IDs = Serial Number (specific/unique iPhone)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his is one of the most frequent tools you will use in web developme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This</a:t>
            </a:r>
            <a:r>
              <a:t> </a:t>
            </a:r>
            <a:r>
              <a:rPr b="0"/>
              <a:t>is one of the most frequent tools you will use in web development. </a:t>
            </a:r>
            <a:endParaRPr b="0"/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sz="4200"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 It allows you to truly debug your web designs. </a:t>
            </a: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sz="4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b="1" sz="4200" u="sng">
                <a:latin typeface="Arial"/>
                <a:ea typeface="Arial"/>
                <a:cs typeface="Arial"/>
                <a:sym typeface="Arial"/>
              </a:defRPr>
            </a:pPr>
            <a:r>
              <a:t>Start using it!</a:t>
            </a: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b="1" sz="4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b="1" sz="4200" u="sng">
                <a:latin typeface="Arial"/>
                <a:ea typeface="Arial"/>
                <a:cs typeface="Arial"/>
                <a:sym typeface="Arial"/>
              </a:defRPr>
            </a:pPr>
            <a:r>
              <a:t>You can edit any page’s HTML and CSS with Chrome Developer Tools.</a:t>
            </a: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b="1" sz="4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533400" indent="-533400" defTabSz="914400">
              <a:lnSpc>
                <a:spcPct val="100000"/>
              </a:lnSpc>
              <a:spcBef>
                <a:spcPts val="0"/>
              </a:spcBef>
              <a:defRPr b="1" sz="4200" u="sng">
                <a:latin typeface="Arial"/>
                <a:ea typeface="Arial"/>
                <a:cs typeface="Arial"/>
                <a:sym typeface="Arial"/>
              </a:defRPr>
            </a:pPr>
            <a:r>
              <a:t>Plus, you’ll see your results instantly. </a:t>
            </a:r>
          </a:p>
        </p:txBody>
      </p:sp>
      <p:pic>
        <p:nvPicPr>
          <p:cNvPr id="291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79708" y="4106134"/>
            <a:ext cx="11200244" cy="5503820"/>
          </a:xfrm>
          <a:prstGeom prst="rect">
            <a:avLst/>
          </a:prstGeom>
        </p:spPr>
      </p:pic>
      <p:sp>
        <p:nvSpPr>
          <p:cNvPr id="292" name="Chrome Developer Tools (i.e. Inspector)"/>
          <p:cNvSpPr txBox="1"/>
          <p:nvPr>
            <p:ph type="title"/>
          </p:nvPr>
        </p:nvSpPr>
        <p:spPr>
          <a:xfrm>
            <a:off x="1206500" y="1079500"/>
            <a:ext cx="15234074" cy="1435100"/>
          </a:xfrm>
          <a:prstGeom prst="rect">
            <a:avLst/>
          </a:prstGeom>
        </p:spPr>
        <p:txBody>
          <a:bodyPr/>
          <a:lstStyle>
            <a:lvl1pPr defTabSz="1877520">
              <a:defRPr spc="-130" sz="6544"/>
            </a:lvl1pPr>
          </a:lstStyle>
          <a:p>
            <a:pPr/>
            <a:r>
              <a:t>Chrome Developer Tools (i.e. Inspector)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We can link our documents to more than one stylesheet at a time—one of the most powerful features of CSS/HTM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  <p:sp>
        <p:nvSpPr>
          <p:cNvPr id="295" name="Loading Multiple CSS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pc="-124" sz="6205"/>
            </a:lvl1pPr>
          </a:lstStyle>
          <a:p>
            <a:pPr/>
            <a:r>
              <a:t>Loading Multiple CSS Files</a:t>
            </a:r>
          </a:p>
        </p:txBody>
      </p:sp>
      <p:pic>
        <p:nvPicPr>
          <p:cNvPr id="296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004419" y="6302554"/>
            <a:ext cx="11282871" cy="4148353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Under the hood, web browsers often render webpages differently than their competiti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4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  <p:sp>
        <p:nvSpPr>
          <p:cNvPr id="299" name="Battle of the Brow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Battle of the Browsers</a:t>
            </a:r>
          </a:p>
        </p:txBody>
      </p:sp>
      <p:pic>
        <p:nvPicPr>
          <p:cNvPr id="300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446705" y="4129860"/>
            <a:ext cx="6398299" cy="849374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set.css will “reset” all browser-specific CSS. This means your site will appear the same in all browser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SzPct val="100000"/>
              <a:buFont typeface="Arial"/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  <p:sp>
        <p:nvSpPr>
          <p:cNvPr id="303" name="Battle of the Brow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Battle of the Browsers</a:t>
            </a:r>
          </a:p>
        </p:txBody>
      </p:sp>
      <p:pic>
        <p:nvPicPr>
          <p:cNvPr id="30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004419" y="5359355"/>
            <a:ext cx="11282872" cy="603475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ractice Through Fru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33687">
              <a:defRPr spc="-113" sz="5695"/>
            </a:lvl1pPr>
          </a:lstStyle>
          <a:p>
            <a:pPr/>
            <a:r>
              <a:t>Practice Through Frustration</a:t>
            </a:r>
          </a:p>
        </p:txBody>
      </p:sp>
      <p:sp>
        <p:nvSpPr>
          <p:cNvPr id="307" name="CustomShape 2"/>
          <p:cNvSpPr txBox="1"/>
          <p:nvPr/>
        </p:nvSpPr>
        <p:spPr>
          <a:xfrm>
            <a:off x="5756290" y="5032774"/>
            <a:ext cx="13187558" cy="3650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914400">
              <a:defRPr b="1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KEEP PRACTICING!</a:t>
            </a:r>
          </a:p>
          <a:p>
            <a:pPr defTabSz="914400">
              <a:defRPr b="1" sz="9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defRPr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gets better and easier!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o the Web with GitHub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the Web with GitHub!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Inter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Internet</a:t>
            </a:r>
          </a:p>
        </p:txBody>
      </p:sp>
      <p:pic>
        <p:nvPicPr>
          <p:cNvPr id="312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8889" y="3654444"/>
            <a:ext cx="11926368" cy="653565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13" name="CustomShape 2"/>
          <p:cNvSpPr txBox="1"/>
          <p:nvPr/>
        </p:nvSpPr>
        <p:spPr>
          <a:xfrm>
            <a:off x="3398761" y="11401123"/>
            <a:ext cx="17586478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deep and complex diagram above on how the internet works.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itHub P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 Pages</a:t>
            </a:r>
          </a:p>
        </p:txBody>
      </p:sp>
      <p:pic>
        <p:nvPicPr>
          <p:cNvPr id="31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rcRect l="2203" t="11826" r="2203" b="11826"/>
          <a:stretch>
            <a:fillRect/>
          </a:stretch>
        </p:blipFill>
        <p:spPr>
          <a:xfrm>
            <a:off x="5068887" y="3508807"/>
            <a:ext cx="14246372" cy="682692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17" name="CustomShape 2"/>
          <p:cNvSpPr txBox="1"/>
          <p:nvPr/>
        </p:nvSpPr>
        <p:spPr>
          <a:xfrm>
            <a:off x="3398761" y="10996683"/>
            <a:ext cx="17586478" cy="191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914400"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provides hosting for static websites – </a:t>
            </a:r>
            <a:r>
              <a:rPr b="0"/>
              <a:t>which means we can </a:t>
            </a:r>
            <a:r>
              <a:rPr b="0" u="sng"/>
              <a:t>deploy</a:t>
            </a:r>
            <a:r>
              <a:rPr b="0"/>
              <a:t> our websites and applications onto their servers for the world to see.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20" name="Activity: GitHub Page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GitHub Pages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5 min.</a:t>
            </a:r>
          </a:p>
        </p:txBody>
      </p:sp>
      <p:sp>
        <p:nvSpPr>
          <p:cNvPr id="321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22" name="Take your portfolio to GitHub Pages!"/>
          <p:cNvSpPr txBox="1"/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 your portfolio to GitHub Pages!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Full-Stack Development Conceptually…"/>
          <p:cNvSpPr txBox="1"/>
          <p:nvPr>
            <p:ph type="body" sz="quarter" idx="1"/>
          </p:nvPr>
        </p:nvSpPr>
        <p:spPr>
          <a:xfrm>
            <a:off x="1206500" y="4248504"/>
            <a:ext cx="9779000" cy="676012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</a:pPr>
            <a:r>
              <a:t>Full-Stack Development Conceptually</a:t>
            </a:r>
          </a:p>
          <a:p>
            <a:pPr>
              <a:spcBef>
                <a:spcPts val="2000"/>
              </a:spcBef>
            </a:pPr>
            <a:r>
              <a:t>Terminal</a:t>
            </a:r>
          </a:p>
          <a:p>
            <a:pPr>
              <a:spcBef>
                <a:spcPts val="2000"/>
              </a:spcBef>
            </a:pPr>
            <a:r>
              <a:t>Git Concepts and Commands</a:t>
            </a:r>
          </a:p>
          <a:p>
            <a:pPr>
              <a:spcBef>
                <a:spcPts val="2000"/>
              </a:spcBef>
            </a:pPr>
            <a:r>
              <a:t>HTML Syntax</a:t>
            </a:r>
          </a:p>
          <a:p>
            <a:pPr>
              <a:spcBef>
                <a:spcPts val="2000"/>
              </a:spcBef>
            </a:pPr>
            <a:r>
              <a:t>CSS Purpose, Syntax, and Styles</a:t>
            </a:r>
          </a:p>
          <a:p>
            <a:pPr>
              <a:spcBef>
                <a:spcPts val="2000"/>
              </a:spcBef>
            </a:pPr>
            <a:r>
              <a:t>Floating</a:t>
            </a:r>
          </a:p>
          <a:p>
            <a:pPr>
              <a:spcBef>
                <a:spcPts val="2000"/>
              </a:spcBef>
            </a:pPr>
            <a:r>
              <a:t>Positioning</a:t>
            </a:r>
          </a:p>
          <a:p>
            <a:pPr>
              <a:spcBef>
                <a:spcPts val="2000"/>
              </a:spcBef>
            </a:pPr>
            <a:r>
              <a:t>Box Model</a:t>
            </a:r>
          </a:p>
          <a:p>
            <a:pPr>
              <a:spcBef>
                <a:spcPts val="2000"/>
              </a:spcBef>
            </a:pPr>
            <a:r>
              <a:t>Chrome Dev Tools</a:t>
            </a:r>
          </a:p>
        </p:txBody>
      </p:sp>
      <p:pic>
        <p:nvPicPr>
          <p:cNvPr id="174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78244" y="3739249"/>
            <a:ext cx="9167747" cy="9167747"/>
          </a:xfrm>
          <a:prstGeom prst="rect">
            <a:avLst/>
          </a:prstGeom>
        </p:spPr>
      </p:pic>
      <p:sp>
        <p:nvSpPr>
          <p:cNvPr id="175" name="The Journey So Fa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The Journey So Far!</a:t>
            </a:r>
          </a:p>
        </p:txBody>
      </p:sp>
      <p:sp>
        <p:nvSpPr>
          <p:cNvPr id="176" name="In just two whirlwind weeks we’ve covered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just two whirlwind weeks we’ve covered:</a:t>
            </a:r>
          </a:p>
        </p:txBody>
      </p:sp>
      <p:sp>
        <p:nvSpPr>
          <p:cNvPr id="177" name="How to Learn on Your Own!!"/>
          <p:cNvSpPr txBox="1"/>
          <p:nvPr/>
        </p:nvSpPr>
        <p:spPr>
          <a:xfrm>
            <a:off x="1202518" y="11644843"/>
            <a:ext cx="8610561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33400" indent="-533400" algn="l" defTabSz="914400">
              <a:buSzPct val="123000"/>
              <a:buChar char="•"/>
              <a:defRPr b="1" sz="4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Learn on Your Own!!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  <p:bldP build="whole" bldLvl="1" animBg="1" rev="0" advAuto="0" spid="17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ull-Stack Developme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Full-Stack Development?</a:t>
            </a:r>
          </a:p>
        </p:txBody>
      </p:sp>
      <p:pic>
        <p:nvPicPr>
          <p:cNvPr id="180" name="image19.jpeg" descr="image19.jpeg"/>
          <p:cNvPicPr>
            <a:picLocks noChangeAspect="1"/>
          </p:cNvPicPr>
          <p:nvPr/>
        </p:nvPicPr>
        <p:blipFill>
          <a:blip r:embed="rId2">
            <a:extLst/>
          </a:blip>
          <a:srcRect l="0" t="13560" r="0" b="13560"/>
          <a:stretch>
            <a:fillRect/>
          </a:stretch>
        </p:blipFill>
        <p:spPr>
          <a:xfrm>
            <a:off x="18078287" y="6421406"/>
            <a:ext cx="5365615" cy="3910455"/>
          </a:xfrm>
          <a:prstGeom prst="rect">
            <a:avLst/>
          </a:prstGeom>
          <a:ln w="254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1" name="image21.png" descr="image21.png"/>
          <p:cNvPicPr>
            <a:picLocks noChangeAspect="1"/>
          </p:cNvPicPr>
          <p:nvPr/>
        </p:nvPicPr>
        <p:blipFill>
          <a:blip r:embed="rId3">
            <a:extLst/>
          </a:blip>
          <a:srcRect l="1471" t="8729" r="1471" b="2091"/>
          <a:stretch>
            <a:fillRect/>
          </a:stretch>
        </p:blipFill>
        <p:spPr>
          <a:xfrm>
            <a:off x="1358264" y="4407265"/>
            <a:ext cx="15758758" cy="7938567"/>
          </a:xfrm>
          <a:prstGeom prst="rect">
            <a:avLst/>
          </a:prstGeom>
          <a:ln w="254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ntro to Console / Termi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to Console / Terminal</a:t>
            </a:r>
          </a:p>
        </p:txBody>
      </p:sp>
      <p:pic>
        <p:nvPicPr>
          <p:cNvPr id="184" name="6.png" descr="6.png"/>
          <p:cNvPicPr>
            <a:picLocks noChangeAspect="1"/>
          </p:cNvPicPr>
          <p:nvPr/>
        </p:nvPicPr>
        <p:blipFill>
          <a:blip r:embed="rId2">
            <a:extLst/>
          </a:blip>
          <a:srcRect l="9112" t="0" r="9112" b="0"/>
          <a:stretch>
            <a:fillRect/>
          </a:stretch>
        </p:blipFill>
        <p:spPr>
          <a:xfrm>
            <a:off x="7399337" y="4247279"/>
            <a:ext cx="9585430" cy="7083317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&lt;title&gt; Intro to HTML &lt;/title&gt;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&lt;title&gt; Intro to HTML &lt;/title&gt;</a:t>
            </a:r>
          </a:p>
        </p:txBody>
      </p:sp>
      <p:sp>
        <p:nvSpPr>
          <p:cNvPr id="187" name="HTML (HyperText Markup Language) is one of the 3 base languages behind every single website.…"/>
          <p:cNvSpPr txBox="1"/>
          <p:nvPr>
            <p:ph type="body" idx="22"/>
          </p:nvPr>
        </p:nvSpPr>
        <p:spPr>
          <a:xfrm>
            <a:off x="1250367" y="10408968"/>
            <a:ext cx="22199403" cy="247414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HTML (HyperText Markup Language) </a:t>
            </a:r>
            <a:r>
              <a:rPr b="0"/>
              <a:t>is one of the 3 base languages behind </a:t>
            </a:r>
            <a:r>
              <a:rPr b="0" u="sng"/>
              <a:t>every single website.</a:t>
            </a:r>
            <a:endParaRPr b="0"/>
          </a:p>
          <a:p>
            <a:pPr marL="0" indent="0">
              <a:buSzTx/>
              <a:buNone/>
              <a:defRPr b="1"/>
            </a:pPr>
            <a:r>
              <a:rPr b="0"/>
              <a:t>It defines all of the basic content and a </a:t>
            </a:r>
            <a:r>
              <a:rPr b="0" i="1"/>
              <a:t>bit</a:t>
            </a:r>
            <a:r>
              <a:rPr b="0"/>
              <a:t> of formatting</a:t>
            </a:r>
          </a:p>
        </p:txBody>
      </p:sp>
      <p:pic>
        <p:nvPicPr>
          <p:cNvPr id="18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3">
            <a:extLst/>
          </a:blip>
          <a:srcRect l="1212" t="0" r="1212" b="0"/>
          <a:stretch>
            <a:fillRect/>
          </a:stretch>
        </p:blipFill>
        <p:spPr>
          <a:xfrm>
            <a:off x="1268916" y="3869396"/>
            <a:ext cx="5384249" cy="551807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9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56218" y="3487404"/>
            <a:ext cx="9137875" cy="62822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ulling and Pushing to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Pulling and Pushing to GitHub</a:t>
            </a:r>
          </a:p>
        </p:txBody>
      </p:sp>
      <p:pic>
        <p:nvPicPr>
          <p:cNvPr id="194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72874" y="4768510"/>
            <a:ext cx="1408431" cy="204809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95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243538" y="7698193"/>
            <a:ext cx="1537835" cy="2048243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96" name="3.jpg" descr="3.jpg"/>
          <p:cNvPicPr>
            <a:picLocks noChangeAspect="1"/>
          </p:cNvPicPr>
          <p:nvPr/>
        </p:nvPicPr>
        <p:blipFill>
          <a:blip r:embed="rId4">
            <a:extLst/>
          </a:blip>
          <a:srcRect l="7817" t="0" r="17101" b="0"/>
          <a:stretch>
            <a:fillRect/>
          </a:stretch>
        </p:blipFill>
        <p:spPr>
          <a:xfrm>
            <a:off x="1243538" y="10403290"/>
            <a:ext cx="1538066" cy="204855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97" name="Shape 479"/>
          <p:cNvSpPr/>
          <p:nvPr/>
        </p:nvSpPr>
        <p:spPr>
          <a:xfrm>
            <a:off x="1382597" y="3044586"/>
            <a:ext cx="19032292" cy="1520852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8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84456" y="3092218"/>
            <a:ext cx="1397001" cy="1397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5959" y="3038236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8661" y="3038236"/>
            <a:ext cx="1397001" cy="139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39876" y="3038236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1.gif" descr="image1.g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7631" y="3034939"/>
            <a:ext cx="1511561" cy="151156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486"/>
          <p:cNvSpPr/>
          <p:nvPr/>
        </p:nvSpPr>
        <p:spPr>
          <a:xfrm rot="5400000">
            <a:off x="3955569" y="3677963"/>
            <a:ext cx="1011363" cy="3172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4" name="Shape 487"/>
          <p:cNvSpPr txBox="1"/>
          <p:nvPr/>
        </p:nvSpPr>
        <p:spPr>
          <a:xfrm>
            <a:off x="5094917" y="304740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5" name="Shape 488"/>
          <p:cNvSpPr txBox="1"/>
          <p:nvPr/>
        </p:nvSpPr>
        <p:spPr>
          <a:xfrm>
            <a:off x="7775959" y="303823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6" name="Shape 489"/>
          <p:cNvSpPr txBox="1"/>
          <p:nvPr/>
        </p:nvSpPr>
        <p:spPr>
          <a:xfrm>
            <a:off x="10358661" y="303823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7" name="Shape 490"/>
          <p:cNvSpPr txBox="1"/>
          <p:nvPr/>
        </p:nvSpPr>
        <p:spPr>
          <a:xfrm>
            <a:off x="12639876" y="303823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8" name="Shape 491"/>
          <p:cNvSpPr/>
          <p:nvPr/>
        </p:nvSpPr>
        <p:spPr>
          <a:xfrm flipH="1" rot="10800000">
            <a:off x="2874781" y="4821492"/>
            <a:ext cx="5418661" cy="1542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chemeClr val="accent5">
                <a:lumOff val="-29866"/>
              </a:schemeClr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9" name="Shape 492"/>
          <p:cNvSpPr txBox="1"/>
          <p:nvPr/>
        </p:nvSpPr>
        <p:spPr>
          <a:xfrm>
            <a:off x="2973865" y="5311601"/>
            <a:ext cx="924032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210" name="Shape 493"/>
          <p:cNvSpPr txBox="1"/>
          <p:nvPr/>
        </p:nvSpPr>
        <p:spPr>
          <a:xfrm>
            <a:off x="2919519" y="5990184"/>
            <a:ext cx="1032725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211" name="Shape 494"/>
          <p:cNvSpPr/>
          <p:nvPr/>
        </p:nvSpPr>
        <p:spPr>
          <a:xfrm rot="5400000">
            <a:off x="2789628" y="5089179"/>
            <a:ext cx="3677630" cy="2838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2" name="Shape 495"/>
          <p:cNvSpPr/>
          <p:nvPr/>
        </p:nvSpPr>
        <p:spPr>
          <a:xfrm flipH="1" rot="10800000">
            <a:off x="3088005" y="4821492"/>
            <a:ext cx="7741153" cy="440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chemeClr val="accent5">
                <a:lumOff val="-29866"/>
              </a:schemeClr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3" name="Shape 496"/>
          <p:cNvSpPr txBox="1"/>
          <p:nvPr/>
        </p:nvSpPr>
        <p:spPr>
          <a:xfrm>
            <a:off x="3093607" y="8733824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214" name="Shape 497"/>
          <p:cNvSpPr txBox="1"/>
          <p:nvPr/>
        </p:nvSpPr>
        <p:spPr>
          <a:xfrm>
            <a:off x="3147954" y="7832942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215" name="Shape 498"/>
          <p:cNvSpPr/>
          <p:nvPr/>
        </p:nvSpPr>
        <p:spPr>
          <a:xfrm flipH="1">
            <a:off x="3058957" y="4854829"/>
            <a:ext cx="8078746" cy="639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6" name="Shape 499"/>
          <p:cNvSpPr txBox="1"/>
          <p:nvPr/>
        </p:nvSpPr>
        <p:spPr>
          <a:xfrm>
            <a:off x="3065098" y="10741932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217" name="Shape 500"/>
          <p:cNvSpPr/>
          <p:nvPr/>
        </p:nvSpPr>
        <p:spPr>
          <a:xfrm flipH="1" rot="10800000">
            <a:off x="3015498" y="4758751"/>
            <a:ext cx="10427805" cy="720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chemeClr val="accent5">
                <a:lumOff val="-29866"/>
              </a:schemeClr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8" name="Shape 501"/>
          <p:cNvSpPr txBox="1"/>
          <p:nvPr/>
        </p:nvSpPr>
        <p:spPr>
          <a:xfrm>
            <a:off x="3010751" y="11477462"/>
            <a:ext cx="1032725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219" name="Shape 502"/>
          <p:cNvSpPr txBox="1"/>
          <p:nvPr/>
        </p:nvSpPr>
        <p:spPr>
          <a:xfrm>
            <a:off x="14512925" y="3462715"/>
            <a:ext cx="2971558" cy="548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220" name="Shape 505"/>
          <p:cNvSpPr/>
          <p:nvPr/>
        </p:nvSpPr>
        <p:spPr>
          <a:xfrm rot="5400000">
            <a:off x="5807023" y="5337079"/>
            <a:ext cx="3455666" cy="2534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1" name="Shape 506"/>
          <p:cNvSpPr txBox="1"/>
          <p:nvPr/>
        </p:nvSpPr>
        <p:spPr>
          <a:xfrm>
            <a:off x="6477044" y="7832942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SS Synt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224" name="Shape 611"/>
          <p:cNvSpPr txBox="1"/>
          <p:nvPr/>
        </p:nvSpPr>
        <p:spPr>
          <a:xfrm>
            <a:off x="1349178" y="3284709"/>
            <a:ext cx="22499012" cy="315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533400" indent="-533400" algn="l" defTabSz="685800">
              <a:spcBef>
                <a:spcPts val="400"/>
              </a:spcBef>
              <a:buSzPct val="123000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</a:p>
          <a:p>
            <a:pPr marL="533400" indent="-533400" algn="l" defTabSz="685800">
              <a:spcBef>
                <a:spcPts val="500"/>
              </a:spcBef>
              <a:buSzPct val="123000"/>
              <a:buChar char="•"/>
              <a:defRPr b="1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533400" indent="-533400" algn="l" defTabSz="685800">
              <a:spcBef>
                <a:spcPts val="400"/>
              </a:spcBef>
              <a:buSzPct val="123000"/>
              <a:buChar char="•"/>
              <a:defRPr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</a:p>
        </p:txBody>
      </p:sp>
      <p:pic>
        <p:nvPicPr>
          <p:cNvPr id="225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8679" y="6885313"/>
            <a:ext cx="15040010" cy="5156580"/>
          </a:xfrm>
          <a:prstGeom prst="rect">
            <a:avLst/>
          </a:prstGeom>
          <a:ln w="63500">
            <a:solidFill>
              <a:srgbClr val="929292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By default, every HTML element displayed in the browser is governed by a concept called flow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85800">
              <a:lnSpc>
                <a:spcPct val="100000"/>
              </a:lnSpc>
              <a:spcBef>
                <a:spcPts val="500"/>
              </a:spcBef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</a:p>
          <a:p>
            <a:pPr marL="533400" indent="-533400" defTabSz="685800">
              <a:lnSpc>
                <a:spcPct val="100000"/>
              </a:lnSpc>
              <a:spcBef>
                <a:spcPts val="500"/>
              </a:spcBef>
              <a:defRPr sz="4200">
                <a:latin typeface="Arial"/>
                <a:ea typeface="Arial"/>
                <a:cs typeface="Arial"/>
                <a:sym typeface="Arial"/>
              </a:defRPr>
            </a:pPr>
          </a:p>
          <a:p>
            <a:pPr marL="533400" indent="-533400" defTabSz="685800">
              <a:lnSpc>
                <a:spcPct val="100000"/>
              </a:lnSpc>
              <a:spcBef>
                <a:spcPts val="500"/>
              </a:spcBef>
              <a:defRPr sz="4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  <p:pic>
        <p:nvPicPr>
          <p:cNvPr id="228" name="Bowl of pappardelle pasta with parsley butter, roasted hazelnuts, and shaved parmesan cheese" descr="Bowl of pappardelle pasta with parsley butter, roasted hazelnuts, and shaved parmesan chees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79708" y="4057983"/>
            <a:ext cx="11200245" cy="5600123"/>
          </a:xfrm>
          <a:prstGeom prst="rect">
            <a:avLst/>
          </a:prstGeom>
        </p:spPr>
      </p:pic>
      <p:sp>
        <p:nvSpPr>
          <p:cNvPr id="229" name="The Concept of “Flow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The Concept of “Flow”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